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handoutMasterIdLst>
    <p:handoutMasterId r:id="rId22"/>
  </p:handout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8" r:id="rId9"/>
    <p:sldId id="267" r:id="rId10"/>
    <p:sldId id="263" r:id="rId11"/>
    <p:sldId id="269" r:id="rId12"/>
    <p:sldId id="261" r:id="rId13"/>
    <p:sldId id="266" r:id="rId14"/>
    <p:sldId id="273" r:id="rId15"/>
    <p:sldId id="274" r:id="rId16"/>
    <p:sldId id="270" r:id="rId17"/>
    <p:sldId id="271" r:id="rId18"/>
    <p:sldId id="278" r:id="rId19"/>
    <p:sldId id="279" r:id="rId20"/>
    <p:sldId id="275" r:id="rId21"/>
  </p:sldIdLst>
  <p:sldSz cx="7559675" cy="5327650"/>
  <p:notesSz cx="6797675" cy="4565650"/>
  <p:defaultTextStyle>
    <a:defPPr>
      <a:defRPr lang="en-US"/>
    </a:defPPr>
    <a:lvl1pPr marL="0" algn="l" defTabSz="347289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1pPr>
    <a:lvl2pPr marL="347289" algn="l" defTabSz="347289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2pPr>
    <a:lvl3pPr marL="694578" algn="l" defTabSz="347289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3pPr>
    <a:lvl4pPr marL="1041867" algn="l" defTabSz="347289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4pPr>
    <a:lvl5pPr marL="1389156" algn="l" defTabSz="347289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5pPr>
    <a:lvl6pPr marL="1736446" algn="l" defTabSz="347289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6pPr>
    <a:lvl7pPr marL="2083735" algn="l" defTabSz="347289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7pPr>
    <a:lvl8pPr marL="2431024" algn="l" defTabSz="347289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8pPr>
    <a:lvl9pPr marL="2778313" algn="l" defTabSz="347289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2381" userDrawn="1">
          <p15:clr>
            <a:srgbClr val="A4A3A4"/>
          </p15:clr>
        </p15:guide>
        <p15:guide id="5" orient="horz" pos="1451" userDrawn="1">
          <p15:clr>
            <a:srgbClr val="A4A3A4"/>
          </p15:clr>
        </p15:guide>
        <p15:guide id="6" orient="horz" pos="2336" userDrawn="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orient="horz" pos="431" userDrawn="1">
          <p15:clr>
            <a:srgbClr val="A4A3A4"/>
          </p15:clr>
        </p15:guide>
        <p15:guide id="9" orient="horz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4A9"/>
    <a:srgbClr val="AF1E73"/>
    <a:srgbClr val="C86400"/>
    <a:srgbClr val="FF3B3B"/>
    <a:srgbClr val="FF2D2D"/>
    <a:srgbClr val="FFEC4B"/>
    <a:srgbClr val="9A4D00"/>
    <a:srgbClr val="FF3F3F"/>
    <a:srgbClr val="FF7D7D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987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570" y="96"/>
      </p:cViewPr>
      <p:guideLst>
        <p:guide orient="horz" pos="1882"/>
        <p:guide pos="4422"/>
        <p:guide pos="340"/>
        <p:guide pos="2381"/>
        <p:guide orient="horz" pos="1451"/>
        <p:guide orient="horz" pos="2336"/>
        <p:guide pos="1610"/>
        <p:guide orient="horz" pos="431"/>
        <p:guide orient="horz" pos="29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229242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229242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61EC83BC-179F-456F-A276-79672A7D2E72}" type="datetimeFigureOut">
              <a:rPr lang="sv-SE" smtClean="0"/>
              <a:t>2017-11-27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4336408"/>
            <a:ext cx="2946058" cy="229242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530" y="4336408"/>
            <a:ext cx="2946058" cy="229242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7C9FAA9E-C6A7-4FB9-B749-D146C0F86F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22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0371" y="222649"/>
            <a:ext cx="6236732" cy="112702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71" y="1433862"/>
            <a:ext cx="3061668" cy="3125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5434" y="1433862"/>
            <a:ext cx="3061668" cy="3125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8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7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1882-A1B2-48BA-8BE5-3D3CB5290EDA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827081"/>
            <a:ext cx="6492240" cy="1127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372" y="5018297"/>
            <a:ext cx="153293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5627" y="5018297"/>
            <a:ext cx="2990390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8800" y="5018297"/>
            <a:ext cx="81352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6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>
          <a:xfrm>
            <a:off x="525780" y="1966017"/>
            <a:ext cx="64922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6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hf sldNum="0" hdr="0" ftr="0" dt="0"/>
  <p:txStyles>
    <p:titleStyle>
      <a:lvl1pPr algn="l" defTabSz="710397" rtl="0" eaLnBrk="1" latinLnBrk="0" hangingPunct="1">
        <a:lnSpc>
          <a:spcPct val="85000"/>
        </a:lnSpc>
        <a:spcBef>
          <a:spcPct val="0"/>
        </a:spcBef>
        <a:buNone/>
        <a:defRPr sz="3729" kern="1200" spc="-3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1040" indent="-71040" algn="l" defTabSz="710397" rtl="0" eaLnBrk="1" latinLnBrk="0" hangingPunct="1">
        <a:lnSpc>
          <a:spcPct val="90000"/>
        </a:lnSpc>
        <a:spcBef>
          <a:spcPts val="932"/>
        </a:spcBef>
        <a:spcAft>
          <a:spcPts val="15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98367" indent="-142079" algn="l" defTabSz="710397" rtl="0" eaLnBrk="1" latinLnBrk="0" hangingPunct="1">
        <a:lnSpc>
          <a:spcPct val="90000"/>
        </a:lnSpc>
        <a:spcBef>
          <a:spcPts val="155"/>
        </a:spcBef>
        <a:spcAft>
          <a:spcPts val="311"/>
        </a:spcAft>
        <a:buClr>
          <a:schemeClr val="accent1"/>
        </a:buClr>
        <a:buFont typeface="Calibri" pitchFamily="34" charset="0"/>
        <a:buChar char="◦"/>
        <a:defRPr sz="13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40446" indent="-142079" algn="l" defTabSz="710397" rtl="0" eaLnBrk="1" latinLnBrk="0" hangingPunct="1">
        <a:lnSpc>
          <a:spcPct val="90000"/>
        </a:lnSpc>
        <a:spcBef>
          <a:spcPts val="155"/>
        </a:spcBef>
        <a:spcAft>
          <a:spcPts val="311"/>
        </a:spcAft>
        <a:buClr>
          <a:schemeClr val="accent1"/>
        </a:buClr>
        <a:buFont typeface="Calibri" pitchFamily="34" charset="0"/>
        <a:buChar char="◦"/>
        <a:defRPr sz="10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82526" indent="-142079" algn="l" defTabSz="710397" rtl="0" eaLnBrk="1" latinLnBrk="0" hangingPunct="1">
        <a:lnSpc>
          <a:spcPct val="90000"/>
        </a:lnSpc>
        <a:spcBef>
          <a:spcPts val="155"/>
        </a:spcBef>
        <a:spcAft>
          <a:spcPts val="311"/>
        </a:spcAft>
        <a:buClr>
          <a:schemeClr val="accent1"/>
        </a:buClr>
        <a:buFont typeface="Calibri" pitchFamily="34" charset="0"/>
        <a:buChar char="◦"/>
        <a:defRPr sz="10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4605" indent="-142079" algn="l" defTabSz="710397" rtl="0" eaLnBrk="1" latinLnBrk="0" hangingPunct="1">
        <a:lnSpc>
          <a:spcPct val="90000"/>
        </a:lnSpc>
        <a:spcBef>
          <a:spcPts val="155"/>
        </a:spcBef>
        <a:spcAft>
          <a:spcPts val="311"/>
        </a:spcAft>
        <a:buClr>
          <a:schemeClr val="accent1"/>
        </a:buClr>
        <a:buFont typeface="Calibri" pitchFamily="34" charset="0"/>
        <a:buChar char="◦"/>
        <a:defRPr sz="10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54590" indent="-177599" algn="l" defTabSz="710397" rtl="0" eaLnBrk="1" latinLnBrk="0" hangingPunct="1">
        <a:lnSpc>
          <a:spcPct val="90000"/>
        </a:lnSpc>
        <a:spcBef>
          <a:spcPts val="155"/>
        </a:spcBef>
        <a:spcAft>
          <a:spcPts val="311"/>
        </a:spcAft>
        <a:buClr>
          <a:schemeClr val="accent1"/>
        </a:buClr>
        <a:buFont typeface="Calibri" pitchFamily="34" charset="0"/>
        <a:buChar char="◦"/>
        <a:defRPr sz="10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09970" indent="-177599" algn="l" defTabSz="710397" rtl="0" eaLnBrk="1" latinLnBrk="0" hangingPunct="1">
        <a:lnSpc>
          <a:spcPct val="90000"/>
        </a:lnSpc>
        <a:spcBef>
          <a:spcPts val="155"/>
        </a:spcBef>
        <a:spcAft>
          <a:spcPts val="311"/>
        </a:spcAft>
        <a:buClr>
          <a:schemeClr val="accent1"/>
        </a:buClr>
        <a:buFont typeface="Calibri" pitchFamily="34" charset="0"/>
        <a:buChar char="◦"/>
        <a:defRPr sz="10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65350" indent="-177599" algn="l" defTabSz="710397" rtl="0" eaLnBrk="1" latinLnBrk="0" hangingPunct="1">
        <a:lnSpc>
          <a:spcPct val="90000"/>
        </a:lnSpc>
        <a:spcBef>
          <a:spcPts val="155"/>
        </a:spcBef>
        <a:spcAft>
          <a:spcPts val="311"/>
        </a:spcAft>
        <a:buClr>
          <a:schemeClr val="accent1"/>
        </a:buClr>
        <a:buFont typeface="Calibri" pitchFamily="34" charset="0"/>
        <a:buChar char="◦"/>
        <a:defRPr sz="10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20730" indent="-177599" algn="l" defTabSz="710397" rtl="0" eaLnBrk="1" latinLnBrk="0" hangingPunct="1">
        <a:lnSpc>
          <a:spcPct val="90000"/>
        </a:lnSpc>
        <a:spcBef>
          <a:spcPts val="155"/>
        </a:spcBef>
        <a:spcAft>
          <a:spcPts val="311"/>
        </a:spcAft>
        <a:buClr>
          <a:schemeClr val="accent1"/>
        </a:buClr>
        <a:buFont typeface="Calibri" pitchFamily="34" charset="0"/>
        <a:buChar char="◦"/>
        <a:defRPr sz="10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13" Type="http://schemas.openxmlformats.org/officeDocument/2006/relationships/image" Target="../media/image57.pn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12" Type="http://schemas.openxmlformats.org/officeDocument/2006/relationships/image" Target="../media/image56.jpg"/><Relationship Id="rId2" Type="http://schemas.openxmlformats.org/officeDocument/2006/relationships/image" Target="../media/image46.jpg"/><Relationship Id="rId16" Type="http://schemas.openxmlformats.org/officeDocument/2006/relationships/image" Target="../media/image6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5" Type="http://schemas.openxmlformats.org/officeDocument/2006/relationships/image" Target="../media/image59.pn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13" Type="http://schemas.openxmlformats.org/officeDocument/2006/relationships/image" Target="../media/image73.jp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12" Type="http://schemas.openxmlformats.org/officeDocument/2006/relationships/image" Target="../media/image72.png"/><Relationship Id="rId2" Type="http://schemas.openxmlformats.org/officeDocument/2006/relationships/image" Target="../media/image62.jpg"/><Relationship Id="rId16" Type="http://schemas.openxmlformats.org/officeDocument/2006/relationships/image" Target="../media/image7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g"/><Relationship Id="rId11" Type="http://schemas.openxmlformats.org/officeDocument/2006/relationships/image" Target="../media/image71.jpg"/><Relationship Id="rId5" Type="http://schemas.openxmlformats.org/officeDocument/2006/relationships/image" Target="../media/image65.jpg"/><Relationship Id="rId15" Type="http://schemas.openxmlformats.org/officeDocument/2006/relationships/image" Target="../media/image75.jpg"/><Relationship Id="rId10" Type="http://schemas.openxmlformats.org/officeDocument/2006/relationships/image" Target="../media/image70.png"/><Relationship Id="rId4" Type="http://schemas.openxmlformats.org/officeDocument/2006/relationships/image" Target="../media/image64.jpg"/><Relationship Id="rId9" Type="http://schemas.openxmlformats.org/officeDocument/2006/relationships/image" Target="../media/image69.jpg"/><Relationship Id="rId14" Type="http://schemas.openxmlformats.org/officeDocument/2006/relationships/image" Target="../media/image7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2" Type="http://schemas.openxmlformats.org/officeDocument/2006/relationships/image" Target="../media/image94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11" Type="http://schemas.openxmlformats.org/officeDocument/2006/relationships/image" Target="../media/image102.png"/><Relationship Id="rId5" Type="http://schemas.openxmlformats.org/officeDocument/2006/relationships/image" Target="../media/image97.png"/><Relationship Id="rId15" Type="http://schemas.openxmlformats.org/officeDocument/2006/relationships/image" Target="../media/image106.png"/><Relationship Id="rId10" Type="http://schemas.openxmlformats.org/officeDocument/2006/relationships/image" Target="../media/image9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image" Target="../media/image14.pn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30.jpg"/><Relationship Id="rId16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5" Type="http://schemas.openxmlformats.org/officeDocument/2006/relationships/image" Target="../media/image4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Relationship Id="rId1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-7" y="0"/>
            <a:ext cx="7559682" cy="716550"/>
            <a:chOff x="-7" y="0"/>
            <a:chExt cx="7559682" cy="716550"/>
          </a:xfrm>
        </p:grpSpPr>
        <p:sp>
          <p:nvSpPr>
            <p:cNvPr id="5" name="Rectangle 6"/>
            <p:cNvSpPr/>
            <p:nvPr userDrawn="1"/>
          </p:nvSpPr>
          <p:spPr>
            <a:xfrm>
              <a:off x="-7" y="0"/>
              <a:ext cx="7559675" cy="540000"/>
            </a:xfrm>
            <a:prstGeom prst="rect">
              <a:avLst/>
            </a:prstGeom>
            <a:solidFill>
              <a:srgbClr val="803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8"/>
            <p:cNvSpPr/>
            <p:nvPr/>
          </p:nvSpPr>
          <p:spPr>
            <a:xfrm>
              <a:off x="9" y="536550"/>
              <a:ext cx="7559666" cy="180000"/>
            </a:xfrm>
            <a:prstGeom prst="rect">
              <a:avLst/>
            </a:prstGeom>
            <a:solidFill>
              <a:srgbClr val="B07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0" name="Grupp 9"/>
          <p:cNvGrpSpPr/>
          <p:nvPr/>
        </p:nvGrpSpPr>
        <p:grpSpPr>
          <a:xfrm>
            <a:off x="-16" y="4607650"/>
            <a:ext cx="7559675" cy="720000"/>
            <a:chOff x="0" y="4765842"/>
            <a:chExt cx="7559675" cy="720000"/>
          </a:xfrm>
        </p:grpSpPr>
        <p:sp>
          <p:nvSpPr>
            <p:cNvPr id="7" name="Rectangle 6"/>
            <p:cNvSpPr/>
            <p:nvPr/>
          </p:nvSpPr>
          <p:spPr>
            <a:xfrm>
              <a:off x="1960" y="4945842"/>
              <a:ext cx="7557707" cy="540000"/>
            </a:xfrm>
            <a:prstGeom prst="rect">
              <a:avLst/>
            </a:prstGeom>
            <a:solidFill>
              <a:srgbClr val="803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4765842"/>
              <a:ext cx="7559675" cy="180000"/>
            </a:xfrm>
            <a:prstGeom prst="rect">
              <a:avLst/>
            </a:prstGeom>
            <a:solidFill>
              <a:srgbClr val="B07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textruta 8"/>
          <p:cNvSpPr txBox="1"/>
          <p:nvPr/>
        </p:nvSpPr>
        <p:spPr>
          <a:xfrm>
            <a:off x="6040356" y="4334829"/>
            <a:ext cx="1519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>
                <a:solidFill>
                  <a:srgbClr val="7030A0"/>
                </a:solidFill>
              </a:rPr>
              <a:t>www.kvinnofrid.nu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0" y="1729495"/>
            <a:ext cx="1868660" cy="1868660"/>
          </a:xfrm>
          <a:prstGeom prst="rect">
            <a:avLst/>
          </a:prstGeom>
        </p:spPr>
      </p:pic>
      <p:cxnSp>
        <p:nvCxnSpPr>
          <p:cNvPr id="12" name="Straight Connector 8"/>
          <p:cNvCxnSpPr/>
          <p:nvPr/>
        </p:nvCxnSpPr>
        <p:spPr>
          <a:xfrm flipV="1">
            <a:off x="539750" y="2987675"/>
            <a:ext cx="4296930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ubrik 1"/>
          <p:cNvSpPr txBox="1">
            <a:spLocks/>
          </p:cNvSpPr>
          <p:nvPr/>
        </p:nvSpPr>
        <p:spPr>
          <a:xfrm>
            <a:off x="553930" y="1539241"/>
            <a:ext cx="4391127" cy="1705594"/>
          </a:xfrm>
          <a:prstGeom prst="rect">
            <a:avLst/>
          </a:prstGeom>
        </p:spPr>
        <p:txBody>
          <a:bodyPr lIns="25454" rIns="25454" anchor="ctr" anchorCtr="0">
            <a:noAutofit/>
          </a:bodyPr>
          <a:lstStyle>
            <a:lvl1pPr algn="l" defTabSz="50401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46" kern="1200" spc="-2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400" b="1" dirty="0"/>
              <a:t>Talk </a:t>
            </a:r>
            <a:r>
              <a:rPr lang="sv-SE" sz="4400" b="1" dirty="0" err="1"/>
              <a:t>About</a:t>
            </a:r>
            <a:r>
              <a:rPr lang="sv-SE" sz="4400" b="1" dirty="0"/>
              <a:t> </a:t>
            </a:r>
            <a:r>
              <a:rPr lang="sv-SE" sz="4400" b="1" dirty="0" err="1"/>
              <a:t>Violence</a:t>
            </a:r>
            <a:r>
              <a:rPr lang="sv-SE" sz="4400" b="1" dirty="0"/>
              <a:t> </a:t>
            </a:r>
            <a:r>
              <a:rPr lang="sv-SE" sz="4400" b="1" dirty="0" err="1"/>
              <a:t>with</a:t>
            </a:r>
            <a:r>
              <a:rPr lang="sv-SE" sz="4400" b="1" dirty="0"/>
              <a:t> </a:t>
            </a:r>
            <a:r>
              <a:rPr lang="sv-SE" sz="4400" b="1"/>
              <a:t>pictures </a:t>
            </a:r>
            <a:endParaRPr lang="sv-SE" sz="4400" b="1" dirty="0"/>
          </a:p>
        </p:txBody>
      </p:sp>
    </p:spTree>
    <p:extLst>
      <p:ext uri="{BB962C8B-B14F-4D97-AF65-F5344CB8AC3E}">
        <p14:creationId xmlns:p14="http://schemas.microsoft.com/office/powerpoint/2010/main" val="10368309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idx="4294967295"/>
          </p:nvPr>
        </p:nvSpPr>
        <p:spPr>
          <a:xfrm>
            <a:off x="539750" y="192169"/>
            <a:ext cx="6488731" cy="1776632"/>
          </a:xfrm>
        </p:spPr>
        <p:txBody>
          <a:bodyPr/>
          <a:lstStyle/>
          <a:p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it?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0" y="0"/>
            <a:ext cx="7559676" cy="454244"/>
            <a:chOff x="0" y="0"/>
            <a:chExt cx="7559676" cy="454244"/>
          </a:xfrm>
        </p:grpSpPr>
        <p:sp>
          <p:nvSpPr>
            <p:cNvPr id="10" name="Rectangle 6"/>
            <p:cNvSpPr/>
            <p:nvPr/>
          </p:nvSpPr>
          <p:spPr>
            <a:xfrm>
              <a:off x="1" y="0"/>
              <a:ext cx="7559675" cy="360000"/>
            </a:xfrm>
            <a:prstGeom prst="rect">
              <a:avLst/>
            </a:prstGeom>
            <a:solidFill>
              <a:srgbClr val="FFE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8"/>
            <p:cNvSpPr/>
            <p:nvPr/>
          </p:nvSpPr>
          <p:spPr>
            <a:xfrm>
              <a:off x="0" y="346244"/>
              <a:ext cx="7559666" cy="108000"/>
            </a:xfrm>
            <a:prstGeom prst="rect">
              <a:avLst/>
            </a:prstGeom>
            <a:solidFill>
              <a:srgbClr val="FFF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875" y="22676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3801" y="22685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8" y="2267675"/>
            <a:ext cx="1440000" cy="1440000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 flipV="1">
            <a:off x="-10" y="4861804"/>
            <a:ext cx="7559676" cy="454244"/>
            <a:chOff x="0" y="0"/>
            <a:chExt cx="7559676" cy="454244"/>
          </a:xfrm>
        </p:grpSpPr>
        <p:sp>
          <p:nvSpPr>
            <p:cNvPr id="15" name="Rectangle 6"/>
            <p:cNvSpPr/>
            <p:nvPr/>
          </p:nvSpPr>
          <p:spPr>
            <a:xfrm>
              <a:off x="1" y="0"/>
              <a:ext cx="7559675" cy="360000"/>
            </a:xfrm>
            <a:prstGeom prst="rect">
              <a:avLst/>
            </a:prstGeom>
            <a:solidFill>
              <a:srgbClr val="FFEC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8"/>
            <p:cNvSpPr/>
            <p:nvPr/>
          </p:nvSpPr>
          <p:spPr>
            <a:xfrm>
              <a:off x="0" y="346244"/>
              <a:ext cx="7559666" cy="108000"/>
            </a:xfrm>
            <a:prstGeom prst="rect">
              <a:avLst/>
            </a:prstGeom>
            <a:solidFill>
              <a:srgbClr val="FFF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14118762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92700" y="212575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2480" y="687244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42983" y="692001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89970" y="687244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237460" y="687244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711" y="2125755"/>
            <a:ext cx="1080000" cy="108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4950" y="2125756"/>
            <a:ext cx="1080000" cy="1080000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359837" y="417425"/>
            <a:ext cx="6840000" cy="4492800"/>
          </a:xfrm>
          <a:prstGeom prst="rect">
            <a:avLst/>
          </a:prstGeom>
          <a:noFill/>
          <a:ln w="3175">
            <a:solidFill>
              <a:srgbClr val="FFE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67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240190" y="212575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2138" y="3563438"/>
            <a:ext cx="1080000" cy="1080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3318" y="3563438"/>
            <a:ext cx="1080000" cy="108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9925" y="687244"/>
            <a:ext cx="1080000" cy="1080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5713" y="3563438"/>
            <a:ext cx="1080000" cy="108000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9925" y="3563438"/>
            <a:ext cx="1080000" cy="108000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750" y="3563438"/>
            <a:ext cx="1080000" cy="1080000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946" y="212575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1329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idx="4294967295"/>
          </p:nvPr>
        </p:nvSpPr>
        <p:spPr>
          <a:xfrm>
            <a:off x="539750" y="222649"/>
            <a:ext cx="6488731" cy="1776632"/>
          </a:xfrm>
        </p:spPr>
        <p:txBody>
          <a:bodyPr/>
          <a:lstStyle/>
          <a:p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did</a:t>
            </a:r>
            <a:r>
              <a:rPr lang="sv-SE" dirty="0"/>
              <a:t> it </a:t>
            </a:r>
            <a:r>
              <a:rPr lang="sv-SE" dirty="0" err="1"/>
              <a:t>happen</a:t>
            </a:r>
            <a:r>
              <a:rPr lang="sv-SE" dirty="0"/>
              <a:t>?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-3919" y="0"/>
            <a:ext cx="7561634" cy="468000"/>
            <a:chOff x="-3919" y="0"/>
            <a:chExt cx="7561634" cy="468000"/>
          </a:xfrm>
        </p:grpSpPr>
        <p:sp>
          <p:nvSpPr>
            <p:cNvPr id="10" name="Rectangle 6"/>
            <p:cNvSpPr/>
            <p:nvPr/>
          </p:nvSpPr>
          <p:spPr>
            <a:xfrm>
              <a:off x="-1960" y="0"/>
              <a:ext cx="7559675" cy="360000"/>
            </a:xfrm>
            <a:prstGeom prst="rect">
              <a:avLst/>
            </a:prstGeom>
            <a:solidFill>
              <a:srgbClr val="FF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8"/>
            <p:cNvSpPr/>
            <p:nvPr/>
          </p:nvSpPr>
          <p:spPr>
            <a:xfrm>
              <a:off x="-3919" y="360000"/>
              <a:ext cx="7559666" cy="108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875" y="22676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92017" y="22676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946" y="2267675"/>
            <a:ext cx="1440000" cy="1440000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-2363" y="4859650"/>
            <a:ext cx="7565327" cy="468000"/>
            <a:chOff x="-2363" y="4859650"/>
            <a:chExt cx="7565327" cy="468000"/>
          </a:xfrm>
        </p:grpSpPr>
        <p:sp>
          <p:nvSpPr>
            <p:cNvPr id="17" name="Rectangle 6"/>
            <p:cNvSpPr/>
            <p:nvPr/>
          </p:nvSpPr>
          <p:spPr>
            <a:xfrm flipV="1">
              <a:off x="-2363" y="4967650"/>
              <a:ext cx="7559675" cy="360000"/>
            </a:xfrm>
            <a:prstGeom prst="rect">
              <a:avLst/>
            </a:prstGeom>
            <a:solidFill>
              <a:srgbClr val="FF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8"/>
            <p:cNvSpPr/>
            <p:nvPr/>
          </p:nvSpPr>
          <p:spPr>
            <a:xfrm flipV="1">
              <a:off x="3298" y="4859650"/>
              <a:ext cx="7559666" cy="1080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16783220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0274" y="68421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89337" y="2127596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91544" y="686928"/>
            <a:ext cx="1074570" cy="107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88134" y="2130312"/>
            <a:ext cx="1074567" cy="107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939925" y="21275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7546" y="2127596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237384" y="68421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588654" y="68421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939925" y="68421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359837" y="359825"/>
            <a:ext cx="6840000" cy="4608000"/>
          </a:xfrm>
          <a:prstGeom prst="rect">
            <a:avLst/>
          </a:prstGeom>
          <a:noFill/>
          <a:ln w="3175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67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236019" y="2127596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2373" y="3570979"/>
            <a:ext cx="1080000" cy="108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0741" y="3570979"/>
            <a:ext cx="1080000" cy="108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189" y="3570979"/>
            <a:ext cx="1080000" cy="108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9925" y="3587307"/>
            <a:ext cx="1080000" cy="108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41557" y="357097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4942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539750" y="192169"/>
            <a:ext cx="6488731" cy="1776632"/>
          </a:xfrm>
        </p:spPr>
        <p:txBody>
          <a:bodyPr/>
          <a:lstStyle/>
          <a:p>
            <a:r>
              <a:rPr lang="en-US" dirty="0"/>
              <a:t>How are you feeling now?</a:t>
            </a:r>
            <a:endParaRPr lang="sv-S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750" y="226607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 3"/>
          <p:cNvGrpSpPr/>
          <p:nvPr/>
        </p:nvGrpSpPr>
        <p:grpSpPr>
          <a:xfrm>
            <a:off x="-1968" y="0"/>
            <a:ext cx="7561643" cy="462485"/>
            <a:chOff x="-1968" y="0"/>
            <a:chExt cx="7561643" cy="462485"/>
          </a:xfrm>
        </p:grpSpPr>
        <p:sp>
          <p:nvSpPr>
            <p:cNvPr id="8" name="Rectangle 6"/>
            <p:cNvSpPr/>
            <p:nvPr/>
          </p:nvSpPr>
          <p:spPr>
            <a:xfrm>
              <a:off x="-1968" y="0"/>
              <a:ext cx="7559675" cy="360000"/>
            </a:xfrm>
            <a:prstGeom prst="rect">
              <a:avLst/>
            </a:prstGeom>
            <a:solidFill>
              <a:srgbClr val="FF9A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9" y="354485"/>
              <a:ext cx="7559666" cy="10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60" y="2266077"/>
            <a:ext cx="1440000" cy="1440000"/>
          </a:xfrm>
          <a:prstGeom prst="rect">
            <a:avLst/>
          </a:prstGeom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88481" y="226607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905570" y="2266077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 14"/>
          <p:cNvGrpSpPr/>
          <p:nvPr/>
        </p:nvGrpSpPr>
        <p:grpSpPr>
          <a:xfrm flipV="1">
            <a:off x="-3936" y="4866512"/>
            <a:ext cx="7561643" cy="462485"/>
            <a:chOff x="-1968" y="0"/>
            <a:chExt cx="7561643" cy="462485"/>
          </a:xfrm>
        </p:grpSpPr>
        <p:sp>
          <p:nvSpPr>
            <p:cNvPr id="16" name="Rectangle 6"/>
            <p:cNvSpPr/>
            <p:nvPr/>
          </p:nvSpPr>
          <p:spPr>
            <a:xfrm>
              <a:off x="-1968" y="0"/>
              <a:ext cx="7559675" cy="360000"/>
            </a:xfrm>
            <a:prstGeom prst="rect">
              <a:avLst/>
            </a:prstGeom>
            <a:solidFill>
              <a:srgbClr val="FF9A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8"/>
            <p:cNvSpPr/>
            <p:nvPr/>
          </p:nvSpPr>
          <p:spPr>
            <a:xfrm>
              <a:off x="9" y="354485"/>
              <a:ext cx="7559666" cy="10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67343070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123825"/>
            <a:ext cx="1080000" cy="1080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684213"/>
            <a:ext cx="1080000" cy="108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22" y="684213"/>
            <a:ext cx="1080000" cy="108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631" y="2123825"/>
            <a:ext cx="1080000" cy="1080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243512" y="212382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942437" y="68421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7274" y="2123825"/>
            <a:ext cx="1080000" cy="108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1094" y="684213"/>
            <a:ext cx="1080000" cy="108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1766" y="684213"/>
            <a:ext cx="1080000" cy="10800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4595393" y="212382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359837" y="359825"/>
            <a:ext cx="6840000" cy="4608000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67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" y="3545825"/>
            <a:ext cx="1080000" cy="1080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3512" y="3568836"/>
            <a:ext cx="1080000" cy="108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1631" y="3563438"/>
            <a:ext cx="1080000" cy="1080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95501" y="3563438"/>
            <a:ext cx="1080000" cy="108000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9925" y="356961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843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539750" y="192169"/>
            <a:ext cx="6488731" cy="177663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Is there anything that you want to have help with?</a:t>
            </a:r>
            <a:endParaRPr lang="sv-SE" dirty="0"/>
          </a:p>
        </p:txBody>
      </p:sp>
      <p:grpSp>
        <p:nvGrpSpPr>
          <p:cNvPr id="7" name="Grupp 6"/>
          <p:cNvGrpSpPr/>
          <p:nvPr/>
        </p:nvGrpSpPr>
        <p:grpSpPr>
          <a:xfrm>
            <a:off x="-1960" y="0"/>
            <a:ext cx="7559675" cy="456118"/>
            <a:chOff x="-1960" y="0"/>
            <a:chExt cx="7559675" cy="456118"/>
          </a:xfrm>
        </p:grpSpPr>
        <p:sp>
          <p:nvSpPr>
            <p:cNvPr id="3" name="Rectangle 6"/>
            <p:cNvSpPr/>
            <p:nvPr/>
          </p:nvSpPr>
          <p:spPr>
            <a:xfrm>
              <a:off x="-1960" y="0"/>
              <a:ext cx="7559675" cy="360000"/>
            </a:xfrm>
            <a:prstGeom prst="rect">
              <a:avLst/>
            </a:prstGeom>
            <a:solidFill>
              <a:srgbClr val="9A4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Rectangle 8"/>
            <p:cNvSpPr/>
            <p:nvPr/>
          </p:nvSpPr>
          <p:spPr>
            <a:xfrm>
              <a:off x="-1960" y="348118"/>
              <a:ext cx="7559666" cy="108000"/>
            </a:xfrm>
            <a:prstGeom prst="rect">
              <a:avLst/>
            </a:prstGeom>
            <a:solidFill>
              <a:srgbClr val="C8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481" y="22676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750" y="22676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22660" y="22676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905570" y="2267675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 12"/>
          <p:cNvGrpSpPr/>
          <p:nvPr/>
        </p:nvGrpSpPr>
        <p:grpSpPr>
          <a:xfrm flipV="1">
            <a:off x="-1960" y="4870450"/>
            <a:ext cx="7559675" cy="456118"/>
            <a:chOff x="-1960" y="0"/>
            <a:chExt cx="7559675" cy="456118"/>
          </a:xfrm>
        </p:grpSpPr>
        <p:sp>
          <p:nvSpPr>
            <p:cNvPr id="14" name="Rectangle 6"/>
            <p:cNvSpPr/>
            <p:nvPr/>
          </p:nvSpPr>
          <p:spPr>
            <a:xfrm>
              <a:off x="-1960" y="0"/>
              <a:ext cx="7559675" cy="360000"/>
            </a:xfrm>
            <a:prstGeom prst="rect">
              <a:avLst/>
            </a:prstGeom>
            <a:solidFill>
              <a:srgbClr val="9A4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8"/>
            <p:cNvSpPr/>
            <p:nvPr/>
          </p:nvSpPr>
          <p:spPr>
            <a:xfrm>
              <a:off x="-1960" y="348118"/>
              <a:ext cx="7559666" cy="108000"/>
            </a:xfrm>
            <a:prstGeom prst="rect">
              <a:avLst/>
            </a:prstGeom>
            <a:solidFill>
              <a:srgbClr val="C8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3413149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37964" y="68112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02" y="2128147"/>
            <a:ext cx="1080000" cy="1080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917" y="2128147"/>
            <a:ext cx="1080000" cy="1080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886" y="2128147"/>
            <a:ext cx="1080000" cy="108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304" y="681126"/>
            <a:ext cx="1080000" cy="1080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858" y="681126"/>
            <a:ext cx="1080000" cy="1080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8412" y="681126"/>
            <a:ext cx="1080000" cy="1080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370" y="2128147"/>
            <a:ext cx="1080000" cy="1080000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9837" y="359825"/>
            <a:ext cx="6840000" cy="4608000"/>
          </a:xfrm>
          <a:prstGeom prst="rect">
            <a:avLst/>
          </a:prstGeom>
          <a:noFill/>
          <a:ln w="3175">
            <a:solidFill>
              <a:srgbClr val="C8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67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39750" y="68112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548854" y="212814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9882" y="3563438"/>
            <a:ext cx="1080000" cy="108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9838" y="3563438"/>
            <a:ext cx="1080000" cy="108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750" y="3563438"/>
            <a:ext cx="1080000" cy="108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89794" y="3563438"/>
            <a:ext cx="1080000" cy="108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9925" y="35634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4150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680371" y="222649"/>
            <a:ext cx="6348110" cy="1776632"/>
          </a:xfrm>
        </p:spPr>
        <p:txBody>
          <a:bodyPr/>
          <a:lstStyle/>
          <a:p>
            <a:r>
              <a:rPr lang="en-US" dirty="0"/>
              <a:t>Do you want to meet and talk again?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-1959" y="-3663"/>
            <a:ext cx="7561634" cy="455068"/>
            <a:chOff x="-1959" y="-3663"/>
            <a:chExt cx="7561634" cy="455068"/>
          </a:xfrm>
        </p:grpSpPr>
        <p:sp>
          <p:nvSpPr>
            <p:cNvPr id="8" name="Rectangle 6"/>
            <p:cNvSpPr/>
            <p:nvPr/>
          </p:nvSpPr>
          <p:spPr>
            <a:xfrm>
              <a:off x="0" y="-3663"/>
              <a:ext cx="7559675" cy="360000"/>
            </a:xfrm>
            <a:prstGeom prst="rect">
              <a:avLst/>
            </a:prstGeom>
            <a:solidFill>
              <a:srgbClr val="FF5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1959" y="343405"/>
              <a:ext cx="7559666" cy="108000"/>
            </a:xfrm>
            <a:prstGeom prst="rect">
              <a:avLst/>
            </a:prstGeom>
            <a:solidFill>
              <a:srgbClr val="F0A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" name="Bildobjek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19" y="2162569"/>
            <a:ext cx="1272695" cy="1272695"/>
          </a:xfrm>
          <a:prstGeom prst="rect">
            <a:avLst/>
          </a:prstGeom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62972" y="2165048"/>
            <a:ext cx="1272695" cy="127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069" y="2163396"/>
            <a:ext cx="1272695" cy="127269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020" y="2164223"/>
            <a:ext cx="1272695" cy="1272695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 flipV="1">
            <a:off x="-1959" y="4872104"/>
            <a:ext cx="7561634" cy="455068"/>
            <a:chOff x="-1959" y="-3663"/>
            <a:chExt cx="7561634" cy="455068"/>
          </a:xfrm>
        </p:grpSpPr>
        <p:sp>
          <p:nvSpPr>
            <p:cNvPr id="16" name="Rectangle 6"/>
            <p:cNvSpPr/>
            <p:nvPr/>
          </p:nvSpPr>
          <p:spPr>
            <a:xfrm>
              <a:off x="0" y="-3663"/>
              <a:ext cx="7559675" cy="360000"/>
            </a:xfrm>
            <a:prstGeom prst="rect">
              <a:avLst/>
            </a:prstGeom>
            <a:solidFill>
              <a:srgbClr val="FF5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8"/>
            <p:cNvSpPr/>
            <p:nvPr/>
          </p:nvSpPr>
          <p:spPr>
            <a:xfrm>
              <a:off x="-1959" y="343405"/>
              <a:ext cx="7559666" cy="108000"/>
            </a:xfrm>
            <a:prstGeom prst="rect">
              <a:avLst/>
            </a:prstGeom>
            <a:solidFill>
              <a:srgbClr val="F0A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78601422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750" y="1943825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99866" y="1943825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19808" y="194382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359837" y="359825"/>
            <a:ext cx="6840000" cy="4608000"/>
          </a:xfrm>
          <a:prstGeom prst="rect">
            <a:avLst/>
          </a:prstGeom>
          <a:noFill/>
          <a:ln w="3175">
            <a:solidFill>
              <a:srgbClr val="FF5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67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925" y="194382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521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idx="4294967295"/>
          </p:nvPr>
        </p:nvSpPr>
        <p:spPr>
          <a:xfrm>
            <a:off x="539750" y="192169"/>
            <a:ext cx="6480175" cy="1776632"/>
          </a:xfrm>
        </p:spPr>
        <p:txBody>
          <a:bodyPr>
            <a:normAutofit/>
          </a:bodyPr>
          <a:lstStyle/>
          <a:p>
            <a:r>
              <a:rPr lang="en-US" sz="3300" dirty="0"/>
              <a:t>I'm worried about you and wondering if something has happened?</a:t>
            </a:r>
            <a:endParaRPr lang="sv-SE" sz="3300" dirty="0"/>
          </a:p>
        </p:txBody>
      </p:sp>
      <p:sp>
        <p:nvSpPr>
          <p:cNvPr id="10" name="Rectangle 6"/>
          <p:cNvSpPr/>
          <p:nvPr/>
        </p:nvSpPr>
        <p:spPr>
          <a:xfrm>
            <a:off x="0" y="0"/>
            <a:ext cx="7559675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-1959" y="361909"/>
            <a:ext cx="7559666" cy="10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79925" y="22685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750" y="22685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19808" y="22685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 flipV="1">
            <a:off x="1959" y="4963849"/>
            <a:ext cx="7559675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8"/>
          <p:cNvSpPr/>
          <p:nvPr/>
        </p:nvSpPr>
        <p:spPr>
          <a:xfrm flipV="1">
            <a:off x="0" y="4853940"/>
            <a:ext cx="7559666" cy="10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866" y="22685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2027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/>
          <p:cNvCxnSpPr/>
          <p:nvPr/>
        </p:nvCxnSpPr>
        <p:spPr>
          <a:xfrm>
            <a:off x="555271" y="2007230"/>
            <a:ext cx="64502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 1"/>
          <p:cNvGrpSpPr/>
          <p:nvPr/>
        </p:nvGrpSpPr>
        <p:grpSpPr>
          <a:xfrm>
            <a:off x="-2503" y="0"/>
            <a:ext cx="7559675" cy="772338"/>
            <a:chOff x="-2503" y="0"/>
            <a:chExt cx="7559675" cy="772338"/>
          </a:xfrm>
        </p:grpSpPr>
        <p:sp>
          <p:nvSpPr>
            <p:cNvPr id="9" name="Rectangle 6"/>
            <p:cNvSpPr/>
            <p:nvPr/>
          </p:nvSpPr>
          <p:spPr>
            <a:xfrm>
              <a:off x="-2503" y="0"/>
              <a:ext cx="7559675" cy="396000"/>
            </a:xfrm>
            <a:prstGeom prst="rect">
              <a:avLst/>
            </a:prstGeom>
            <a:solidFill>
              <a:srgbClr val="AF1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8"/>
            <p:cNvSpPr/>
            <p:nvPr/>
          </p:nvSpPr>
          <p:spPr>
            <a:xfrm>
              <a:off x="-2494" y="376338"/>
              <a:ext cx="7559666" cy="396000"/>
            </a:xfrm>
            <a:prstGeom prst="rect">
              <a:avLst/>
            </a:prstGeom>
            <a:solidFill>
              <a:srgbClr val="E25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539750" y="1219200"/>
            <a:ext cx="6480175" cy="2333368"/>
          </a:xfrm>
          <a:prstGeom prst="rect">
            <a:avLst/>
          </a:prstGeom>
        </p:spPr>
        <p:txBody>
          <a:bodyPr numCol="2">
            <a:normAutofit fontScale="92500" lnSpcReduction="10000"/>
          </a:bodyPr>
          <a:lstStyle/>
          <a:p>
            <a:r>
              <a:rPr lang="en-US" sz="1400" dirty="0"/>
              <a:t>Sometimes it can be difficult to talk about violence, but it is also hard to start talking about experiences of violence, whether the person has been exposed by a partner, a close relative or staff. </a:t>
            </a:r>
          </a:p>
          <a:p>
            <a:r>
              <a:rPr lang="en-US" sz="1400" dirty="0"/>
              <a:t>It can be easier to start the conversation, both as abused and as a supporter using a communication tool.</a:t>
            </a:r>
          </a:p>
          <a:p>
            <a:r>
              <a:rPr lang="en-US" sz="1400" dirty="0"/>
              <a:t>The tool </a:t>
            </a:r>
            <a:r>
              <a:rPr lang="en-US" sz="1400" b="1" dirty="0"/>
              <a:t>Talk About Violence – ACC</a:t>
            </a:r>
            <a:r>
              <a:rPr lang="en-US" sz="1400" b="1" baseline="30000" dirty="0"/>
              <a:t> </a:t>
            </a:r>
            <a:r>
              <a:rPr lang="en-US" sz="1400" dirty="0"/>
              <a:t>is a tool adapted to be used by a supporter who knows that the person she/he talks to, has experience of violence. </a:t>
            </a:r>
          </a:p>
          <a:p>
            <a:r>
              <a:rPr lang="en-US" sz="1400" dirty="0"/>
              <a:t>It may be volunteers or staff at Women Shelters or those working with support for abused people as, police officer, prosecutor, social security officers etc.</a:t>
            </a:r>
          </a:p>
          <a:p>
            <a:r>
              <a:rPr lang="en-US" sz="1400" dirty="0"/>
              <a:t>The material has been inspired by </a:t>
            </a:r>
            <a:br>
              <a:rPr lang="en-US" sz="1400" dirty="0"/>
            </a:br>
            <a:r>
              <a:rPr lang="en-US" sz="1400" i="1" dirty="0"/>
              <a:t>Pict-O-Stat</a:t>
            </a:r>
            <a:r>
              <a:rPr lang="en-US" sz="1400" dirty="0"/>
              <a:t>, a survey tool developed by Neonova and the booklet </a:t>
            </a:r>
            <a:r>
              <a:rPr lang="en-US" sz="1400" i="1" dirty="0"/>
              <a:t>What happened?</a:t>
            </a:r>
            <a:r>
              <a:rPr lang="en-US" sz="1400" dirty="0"/>
              <a:t> developed within the framework of the project Development Center Double Exposed at Bräcke Diakoni, Gothenburg.</a:t>
            </a:r>
          </a:p>
          <a:p>
            <a:r>
              <a:rPr lang="sv-SE" sz="1400" b="1" dirty="0" err="1">
                <a:latin typeface="Bradley Hand ITC" panose="03070402050302030203" pitchFamily="66" charset="0"/>
              </a:rPr>
              <a:t>Good</a:t>
            </a:r>
            <a:r>
              <a:rPr lang="sv-SE" sz="1400" b="1" dirty="0">
                <a:latin typeface="Bradley Hand ITC" panose="03070402050302030203" pitchFamily="66" charset="0"/>
              </a:rPr>
              <a:t> </a:t>
            </a:r>
            <a:r>
              <a:rPr lang="sv-SE" sz="1400" b="1" dirty="0" err="1">
                <a:latin typeface="Bradley Hand ITC" panose="03070402050302030203" pitchFamily="66" charset="0"/>
              </a:rPr>
              <a:t>luck</a:t>
            </a:r>
            <a:r>
              <a:rPr lang="sv-SE" sz="1400" b="1" dirty="0">
                <a:latin typeface="Bradley Hand ITC" panose="03070402050302030203" pitchFamily="66" charset="0"/>
              </a:rPr>
              <a:t>!</a:t>
            </a:r>
          </a:p>
        </p:txBody>
      </p:sp>
      <p:grpSp>
        <p:nvGrpSpPr>
          <p:cNvPr id="12" name="Grupp 11"/>
          <p:cNvGrpSpPr/>
          <p:nvPr/>
        </p:nvGrpSpPr>
        <p:grpSpPr>
          <a:xfrm flipV="1">
            <a:off x="-2503" y="4557639"/>
            <a:ext cx="7559675" cy="772338"/>
            <a:chOff x="-2503" y="0"/>
            <a:chExt cx="7559675" cy="772338"/>
          </a:xfrm>
        </p:grpSpPr>
        <p:sp>
          <p:nvSpPr>
            <p:cNvPr id="13" name="Rectangle 6"/>
            <p:cNvSpPr/>
            <p:nvPr/>
          </p:nvSpPr>
          <p:spPr>
            <a:xfrm>
              <a:off x="-2503" y="0"/>
              <a:ext cx="7559675" cy="396000"/>
            </a:xfrm>
            <a:prstGeom prst="rect">
              <a:avLst/>
            </a:prstGeom>
            <a:solidFill>
              <a:srgbClr val="AF1E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8"/>
            <p:cNvSpPr/>
            <p:nvPr/>
          </p:nvSpPr>
          <p:spPr>
            <a:xfrm>
              <a:off x="-2494" y="376338"/>
              <a:ext cx="7559666" cy="396000"/>
            </a:xfrm>
            <a:prstGeom prst="rect">
              <a:avLst/>
            </a:prstGeom>
            <a:solidFill>
              <a:srgbClr val="E25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5DCA30B-CEC8-44CD-A95E-BF34CD34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89" y="3256952"/>
            <a:ext cx="1209864" cy="11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17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875" y="1943825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29837" y="1943825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59837" y="194382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359837" y="359825"/>
            <a:ext cx="6840000" cy="4608000"/>
          </a:xfrm>
          <a:prstGeom prst="rect">
            <a:avLst/>
          </a:prstGeom>
          <a:noFill/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67"/>
          </a:p>
        </p:txBody>
      </p:sp>
    </p:spTree>
    <p:extLst>
      <p:ext uri="{BB962C8B-B14F-4D97-AF65-F5344CB8AC3E}">
        <p14:creationId xmlns:p14="http://schemas.microsoft.com/office/powerpoint/2010/main" val="15850231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idx="4294967295"/>
          </p:nvPr>
        </p:nvSpPr>
        <p:spPr>
          <a:xfrm>
            <a:off x="539750" y="192169"/>
            <a:ext cx="6480175" cy="1776632"/>
          </a:xfrm>
        </p:spPr>
        <p:txBody>
          <a:bodyPr/>
          <a:lstStyle/>
          <a:p>
            <a:r>
              <a:rPr lang="en-US" dirty="0"/>
              <a:t>Do you want to talk about </a:t>
            </a:r>
            <a:br>
              <a:rPr lang="en-US" dirty="0"/>
            </a:br>
            <a:r>
              <a:rPr lang="en-US" dirty="0"/>
              <a:t>what has happened?</a:t>
            </a:r>
            <a:endParaRPr lang="sv-SE" dirty="0"/>
          </a:p>
        </p:txBody>
      </p:sp>
      <p:grpSp>
        <p:nvGrpSpPr>
          <p:cNvPr id="5" name="Grupp 4"/>
          <p:cNvGrpSpPr/>
          <p:nvPr/>
        </p:nvGrpSpPr>
        <p:grpSpPr>
          <a:xfrm>
            <a:off x="-1968" y="344"/>
            <a:ext cx="7559675" cy="469113"/>
            <a:chOff x="-1968" y="344"/>
            <a:chExt cx="7559675" cy="469113"/>
          </a:xfrm>
        </p:grpSpPr>
        <p:sp>
          <p:nvSpPr>
            <p:cNvPr id="10" name="Rectangle 6"/>
            <p:cNvSpPr/>
            <p:nvPr/>
          </p:nvSpPr>
          <p:spPr>
            <a:xfrm>
              <a:off x="-1968" y="344"/>
              <a:ext cx="7559675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8"/>
            <p:cNvSpPr/>
            <p:nvPr/>
          </p:nvSpPr>
          <p:spPr>
            <a:xfrm>
              <a:off x="-1968" y="361457"/>
              <a:ext cx="7559666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99866" y="226275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79925" y="226275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750" y="226275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808" y="2262755"/>
            <a:ext cx="1440000" cy="1440000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 flipV="1">
            <a:off x="0" y="4858537"/>
            <a:ext cx="7559675" cy="469113"/>
            <a:chOff x="-1968" y="344"/>
            <a:chExt cx="7559675" cy="469113"/>
          </a:xfrm>
        </p:grpSpPr>
        <p:sp>
          <p:nvSpPr>
            <p:cNvPr id="15" name="Rectangle 6"/>
            <p:cNvSpPr/>
            <p:nvPr/>
          </p:nvSpPr>
          <p:spPr>
            <a:xfrm>
              <a:off x="-1968" y="344"/>
              <a:ext cx="7559675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8"/>
            <p:cNvSpPr/>
            <p:nvPr/>
          </p:nvSpPr>
          <p:spPr>
            <a:xfrm>
              <a:off x="-1968" y="361457"/>
              <a:ext cx="7559666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7391793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750" y="1944218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79925" y="1945413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23321" y="194461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893" y="1945014"/>
            <a:ext cx="1440000" cy="1440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59837" y="359825"/>
            <a:ext cx="6840000" cy="4608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67"/>
          </a:p>
        </p:txBody>
      </p:sp>
    </p:spTree>
    <p:extLst>
      <p:ext uri="{BB962C8B-B14F-4D97-AF65-F5344CB8AC3E}">
        <p14:creationId xmlns:p14="http://schemas.microsoft.com/office/powerpoint/2010/main" val="14516389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idx="4294967295"/>
          </p:nvPr>
        </p:nvSpPr>
        <p:spPr>
          <a:xfrm>
            <a:off x="539750" y="838835"/>
            <a:ext cx="6480175" cy="1127125"/>
          </a:xfrm>
        </p:spPr>
        <p:txBody>
          <a:bodyPr/>
          <a:lstStyle/>
          <a:p>
            <a:r>
              <a:rPr lang="sv-SE" dirty="0"/>
              <a:t>Tell </a:t>
            </a:r>
            <a:r>
              <a:rPr lang="sv-SE" dirty="0" err="1"/>
              <a:t>me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happened</a:t>
            </a:r>
            <a:r>
              <a:rPr lang="sv-SE" dirty="0"/>
              <a:t>...</a:t>
            </a:r>
          </a:p>
        </p:txBody>
      </p:sp>
      <p:sp>
        <p:nvSpPr>
          <p:cNvPr id="11" name="Rectangle 8"/>
          <p:cNvSpPr/>
          <p:nvPr/>
        </p:nvSpPr>
        <p:spPr>
          <a:xfrm>
            <a:off x="9" y="346686"/>
            <a:ext cx="7559666" cy="108000"/>
          </a:xfrm>
          <a:prstGeom prst="rect">
            <a:avLst/>
          </a:prstGeom>
          <a:solidFill>
            <a:srgbClr val="46C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6"/>
          <p:cNvSpPr/>
          <p:nvPr/>
        </p:nvSpPr>
        <p:spPr>
          <a:xfrm>
            <a:off x="1969" y="4973064"/>
            <a:ext cx="7557707" cy="3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7"/>
          <p:cNvSpPr/>
          <p:nvPr/>
        </p:nvSpPr>
        <p:spPr>
          <a:xfrm>
            <a:off x="7" y="4869840"/>
            <a:ext cx="7560000" cy="108000"/>
          </a:xfrm>
          <a:prstGeom prst="rect">
            <a:avLst/>
          </a:prstGeom>
          <a:solidFill>
            <a:srgbClr val="46C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750" y="22676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79925" y="22676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66" y="2267675"/>
            <a:ext cx="1440000" cy="1440000"/>
          </a:xfrm>
          <a:prstGeom prst="rect">
            <a:avLst/>
          </a:prstGeom>
        </p:spPr>
      </p:pic>
      <p:sp>
        <p:nvSpPr>
          <p:cNvPr id="16" name="Rectangle 6"/>
          <p:cNvSpPr/>
          <p:nvPr/>
        </p:nvSpPr>
        <p:spPr>
          <a:xfrm>
            <a:off x="902" y="-8963"/>
            <a:ext cx="7560000" cy="36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808" y="226767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1796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1561" y="68421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750" y="2095604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39925" y="68421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934465" y="2095604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888429" y="2095604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252903" y="692339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593698" y="68421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894962" y="69233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585787" y="2097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237108" y="209672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359837" y="359825"/>
            <a:ext cx="6840000" cy="4608000"/>
          </a:xfrm>
          <a:prstGeom prst="rect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67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1316" y="3563438"/>
            <a:ext cx="1080000" cy="1080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291" y="3569347"/>
            <a:ext cx="1080000" cy="108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85787" y="3563438"/>
            <a:ext cx="1080000" cy="108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9925" y="3569347"/>
            <a:ext cx="1080000" cy="108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1649" y="35634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3052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7559675" cy="468000"/>
            <a:chOff x="0" y="0"/>
            <a:chExt cx="7559675" cy="468000"/>
          </a:xfrm>
        </p:grpSpPr>
        <p:sp>
          <p:nvSpPr>
            <p:cNvPr id="2" name="Rectangle 6"/>
            <p:cNvSpPr/>
            <p:nvPr/>
          </p:nvSpPr>
          <p:spPr>
            <a:xfrm>
              <a:off x="0" y="0"/>
              <a:ext cx="7559675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" name="Rectangle 8"/>
            <p:cNvSpPr/>
            <p:nvPr/>
          </p:nvSpPr>
          <p:spPr>
            <a:xfrm>
              <a:off x="9" y="360000"/>
              <a:ext cx="7559666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Rubrik 5"/>
          <p:cNvSpPr>
            <a:spLocks noGrp="1"/>
          </p:cNvSpPr>
          <p:nvPr>
            <p:ph type="title" idx="4294967295"/>
          </p:nvPr>
        </p:nvSpPr>
        <p:spPr>
          <a:xfrm>
            <a:off x="539750" y="192169"/>
            <a:ext cx="6488731" cy="1776632"/>
          </a:xfrm>
        </p:spPr>
        <p:txBody>
          <a:bodyPr/>
          <a:lstStyle/>
          <a:p>
            <a:r>
              <a:rPr lang="sv-SE" dirty="0"/>
              <a:t>Tell </a:t>
            </a:r>
            <a:r>
              <a:rPr lang="sv-SE" dirty="0" err="1"/>
              <a:t>me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happened</a:t>
            </a:r>
            <a:r>
              <a:rPr lang="sv-SE" dirty="0"/>
              <a:t>?</a:t>
            </a: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96161" y="22685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9190" y="228124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2219" y="228124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 12"/>
          <p:cNvGrpSpPr/>
          <p:nvPr/>
        </p:nvGrpSpPr>
        <p:grpSpPr>
          <a:xfrm flipV="1">
            <a:off x="0" y="4859300"/>
            <a:ext cx="7559675" cy="468000"/>
            <a:chOff x="0" y="0"/>
            <a:chExt cx="7559675" cy="468000"/>
          </a:xfrm>
        </p:grpSpPr>
        <p:sp>
          <p:nvSpPr>
            <p:cNvPr id="14" name="Rectangle 6"/>
            <p:cNvSpPr/>
            <p:nvPr/>
          </p:nvSpPr>
          <p:spPr>
            <a:xfrm>
              <a:off x="0" y="0"/>
              <a:ext cx="7559675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8"/>
            <p:cNvSpPr/>
            <p:nvPr/>
          </p:nvSpPr>
          <p:spPr>
            <a:xfrm>
              <a:off x="9" y="360000"/>
              <a:ext cx="7559666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18012133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750" y="69183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32055" y="69183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17592" y="69183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23791" y="69183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939925" y="69183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0" y="2778959"/>
            <a:ext cx="1080000" cy="1080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788" y="3570253"/>
            <a:ext cx="1080000" cy="108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0404" y="3575239"/>
            <a:ext cx="1080000" cy="108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750" y="3563035"/>
            <a:ext cx="1080000" cy="108000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359837" y="359825"/>
            <a:ext cx="6840000" cy="460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67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0404" y="2160005"/>
            <a:ext cx="1080000" cy="1080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3791" y="3570253"/>
            <a:ext cx="1080000" cy="1080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9794" y="3563035"/>
            <a:ext cx="1080000" cy="108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849" y="2124659"/>
            <a:ext cx="1080000" cy="108000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7592" y="2124659"/>
            <a:ext cx="1080000" cy="1080000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76552" y="2158245"/>
            <a:ext cx="1080000" cy="1080000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14230" y="216640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79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Efterhand">
  <a:themeElements>
    <a:clrScheme name="Efterhand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Efterhand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fterhan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569</TotalTime>
  <Words>190</Words>
  <Application>Microsoft Office PowerPoint</Application>
  <PresentationFormat>Anpassad</PresentationFormat>
  <Paragraphs>17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Bradley Hand ITC</vt:lpstr>
      <vt:lpstr>Calibri</vt:lpstr>
      <vt:lpstr>Calibri Light</vt:lpstr>
      <vt:lpstr>Efterhand</vt:lpstr>
      <vt:lpstr>PowerPoint-presentation</vt:lpstr>
      <vt:lpstr>I'm worried about you and wondering if something has happened?</vt:lpstr>
      <vt:lpstr>PowerPoint-presentation</vt:lpstr>
      <vt:lpstr>Do you want to talk about  what has happened?</vt:lpstr>
      <vt:lpstr>PowerPoint-presentation</vt:lpstr>
      <vt:lpstr>Tell me what happened...</vt:lpstr>
      <vt:lpstr>PowerPoint-presentation</vt:lpstr>
      <vt:lpstr>Tell me when it happened?</vt:lpstr>
      <vt:lpstr>PowerPoint-presentation</vt:lpstr>
      <vt:lpstr>Who was it?</vt:lpstr>
      <vt:lpstr>PowerPoint-presentation</vt:lpstr>
      <vt:lpstr>Where did it happen?</vt:lpstr>
      <vt:lpstr>PowerPoint-presentation</vt:lpstr>
      <vt:lpstr>How are you feeling now?</vt:lpstr>
      <vt:lpstr>PowerPoint-presentation</vt:lpstr>
      <vt:lpstr> Is there anything that you want to have help with?</vt:lpstr>
      <vt:lpstr>PowerPoint-presentation</vt:lpstr>
      <vt:lpstr>Do you want to meet and talk again?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Samtala med piktobilder</dc:title>
  <dc:creator>Kerstin Kristensen</dc:creator>
  <cp:lastModifiedBy>Kerstin Kristensen</cp:lastModifiedBy>
  <cp:revision>108</cp:revision>
  <cp:lastPrinted>2015-09-18T09:26:30Z</cp:lastPrinted>
  <dcterms:created xsi:type="dcterms:W3CDTF">2014-03-19T19:25:38Z</dcterms:created>
  <dcterms:modified xsi:type="dcterms:W3CDTF">2017-11-27T09:09:54Z</dcterms:modified>
</cp:coreProperties>
</file>